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80" r:id="rId3"/>
    <p:sldId id="257" r:id="rId4"/>
    <p:sldId id="259" r:id="rId5"/>
    <p:sldId id="261" r:id="rId6"/>
    <p:sldId id="279" r:id="rId7"/>
    <p:sldId id="262" r:id="rId8"/>
    <p:sldId id="281" r:id="rId9"/>
    <p:sldId id="273" r:id="rId10"/>
    <p:sldId id="286" r:id="rId11"/>
    <p:sldId id="287" r:id="rId12"/>
    <p:sldId id="284" r:id="rId13"/>
    <p:sldId id="289" r:id="rId14"/>
    <p:sldId id="260" r:id="rId15"/>
    <p:sldId id="272" r:id="rId16"/>
    <p:sldId id="265" r:id="rId17"/>
    <p:sldId id="267" r:id="rId18"/>
    <p:sldId id="268" r:id="rId19"/>
    <p:sldId id="278" r:id="rId20"/>
    <p:sldId id="277" r:id="rId21"/>
    <p:sldId id="290" r:id="rId22"/>
    <p:sldId id="271" r:id="rId2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6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A79E2-5D5B-4AA0-B1A0-230762C1D1EF}" type="datetimeFigureOut">
              <a:rPr lang="hu-HU" smtClean="0"/>
              <a:pPr/>
              <a:t>2021. 05. 25.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E5A36-4420-40C7-A53F-7908F12C4E6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/>
          <a:lstStyle/>
          <a:p>
            <a:r>
              <a:rPr lang="hu-HU" dirty="0" smtClean="0"/>
              <a:t>2020. </a:t>
            </a:r>
            <a:r>
              <a:rPr lang="hu-HU" dirty="0"/>
              <a:t>é</a:t>
            </a:r>
            <a:r>
              <a:rPr lang="hu-HU" dirty="0" smtClean="0"/>
              <a:t>vi főtitkári beszámoló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15616" y="4365104"/>
            <a:ext cx="6696744" cy="1752600"/>
          </a:xfrm>
        </p:spPr>
        <p:txBody>
          <a:bodyPr>
            <a:normAutofit fontScale="77500" lnSpcReduction="20000"/>
          </a:bodyPr>
          <a:lstStyle/>
          <a:p>
            <a:r>
              <a:rPr lang="hu-HU" dirty="0" smtClean="0"/>
              <a:t>Magyar Karszt- és Barlangkutató Társulat</a:t>
            </a:r>
          </a:p>
          <a:p>
            <a:r>
              <a:rPr lang="hu-HU" dirty="0" smtClean="0"/>
              <a:t>2020. évi beszámolójáról döntő elnökségi ülésre</a:t>
            </a:r>
          </a:p>
          <a:p>
            <a:endParaRPr lang="hu-HU" dirty="0" smtClean="0"/>
          </a:p>
          <a:p>
            <a:r>
              <a:rPr lang="hu-HU" sz="2200" dirty="0" smtClean="0"/>
              <a:t>Budapest, 2021. május 27.</a:t>
            </a:r>
            <a:endParaRPr lang="hu-HU" sz="2200" dirty="0"/>
          </a:p>
        </p:txBody>
      </p:sp>
      <p:pic>
        <p:nvPicPr>
          <p:cNvPr id="4" name="Kép 3" descr="MKBT_cimer_vektor_fullsize_dis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74703" y="332656"/>
            <a:ext cx="1794593" cy="2195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868144" cy="6858000"/>
          </a:xfrm>
          <a:prstGeom prst="rect">
            <a:avLst/>
          </a:prstGeom>
        </p:spPr>
      </p:pic>
      <p:pic>
        <p:nvPicPr>
          <p:cNvPr id="13" name="Kép 12" descr="borz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87036"/>
            <a:ext cx="3851920" cy="2770964"/>
          </a:xfrm>
          <a:prstGeom prst="rect">
            <a:avLst/>
          </a:prstGeom>
        </p:spPr>
      </p:pic>
      <p:pic>
        <p:nvPicPr>
          <p:cNvPr id="12" name="Kép 11" descr="kozonseges_denever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4311" y="0"/>
            <a:ext cx="2899689" cy="210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DSC_0026 (2)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2735"/>
            <a:ext cx="7020272" cy="6325265"/>
          </a:xfrm>
          <a:prstGeom prst="rect">
            <a:avLst/>
          </a:prstGeom>
        </p:spPr>
      </p:pic>
      <p:pic>
        <p:nvPicPr>
          <p:cNvPr id="6" name="Kép 5" descr="Clipboard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36153" y="0"/>
            <a:ext cx="5207847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>
            <a:extLst>
              <a:ext uri="{FF2B5EF4-FFF2-40B4-BE49-F238E27FC236}">
                <a16:creationId xmlns:a16="http://schemas.microsoft.com/office/drawing/2014/main" xmlns="" id="{BF3A0693-F2D2-4F93-ABFB-03893C3C8D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94492" cy="5976262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xmlns="" id="{315F46F0-B9EB-4846-A32C-EC5BE3FF1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571" y="0"/>
            <a:ext cx="2977429" cy="3744416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xmlns="" id="{E06BA116-D959-46AE-BBA8-1E16DC7E79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60648"/>
            <a:ext cx="2291724" cy="4074174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xmlns="" id="{6E4A64C5-A720-4FED-8FAF-57F926F998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517037"/>
            <a:ext cx="2411761" cy="3340963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xmlns="" id="{F79EB896-EA2B-46DC-BF67-9BA8A2C2A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220426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hu-HU" sz="3200" dirty="0" smtClean="0"/>
              <a:t>Kommunikáció IV.</a:t>
            </a:r>
            <a:endParaRPr lang="hu-HU" sz="27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33518" y="836712"/>
            <a:ext cx="8676964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b="1" dirty="0" smtClean="0">
                <a:solidFill>
                  <a:srgbClr val="002060"/>
                </a:solidFill>
              </a:rPr>
              <a:t>Társadalom felé</a:t>
            </a:r>
          </a:p>
          <a:p>
            <a:r>
              <a:rPr lang="hu-HU" sz="2000" b="1" dirty="0"/>
              <a:t>FÖCIK Első Kárpát-medencei Földtudományi Verseny</a:t>
            </a:r>
            <a:endParaRPr lang="hu-HU" sz="2000" b="1" dirty="0" smtClean="0">
              <a:solidFill>
                <a:srgbClr val="FF0000"/>
              </a:solidFill>
            </a:endParaRPr>
          </a:p>
          <a:p>
            <a:pPr lvl="1"/>
            <a:r>
              <a:rPr lang="hu-HU" sz="1600" dirty="0"/>
              <a:t>A FÖCIK (Földtudományi Civil Szervezetek Közössége) 5 </a:t>
            </a:r>
            <a:r>
              <a:rPr lang="hu-HU" sz="1600" dirty="0" smtClean="0"/>
              <a:t>éve alakult</a:t>
            </a:r>
          </a:p>
          <a:p>
            <a:pPr lvl="1"/>
            <a:r>
              <a:rPr lang="hu-HU" sz="1600" dirty="0" smtClean="0"/>
              <a:t>9 </a:t>
            </a:r>
            <a:r>
              <a:rPr lang="hu-HU" sz="1600" dirty="0"/>
              <a:t>tagszervezete van, köztük az </a:t>
            </a:r>
            <a:r>
              <a:rPr lang="hu-HU" sz="1600" dirty="0" smtClean="0"/>
              <a:t>MKBT</a:t>
            </a:r>
            <a:r>
              <a:rPr lang="hu-HU" sz="1600" dirty="0"/>
              <a:t> </a:t>
            </a:r>
            <a:r>
              <a:rPr lang="hu-HU" sz="1600" dirty="0" smtClean="0"/>
              <a:t>(rotációs </a:t>
            </a:r>
            <a:r>
              <a:rPr lang="hu-HU" sz="1600" dirty="0"/>
              <a:t>alapú elnöki tisztet 2019-ben </a:t>
            </a:r>
            <a:r>
              <a:rPr lang="hu-HU" sz="1600" dirty="0" err="1"/>
              <a:t>Leél-Őssy</a:t>
            </a:r>
            <a:r>
              <a:rPr lang="hu-HU" sz="1600" dirty="0"/>
              <a:t> Szabolcs töltötte </a:t>
            </a:r>
            <a:r>
              <a:rPr lang="hu-HU" sz="1600" dirty="0" smtClean="0"/>
              <a:t>be)</a:t>
            </a:r>
          </a:p>
          <a:p>
            <a:pPr lvl="1"/>
            <a:r>
              <a:rPr lang="hu-HU" sz="1600" dirty="0" smtClean="0"/>
              <a:t>Több éve részt veszünk a </a:t>
            </a:r>
            <a:r>
              <a:rPr lang="hu-HU" sz="1600" dirty="0" err="1" smtClean="0"/>
              <a:t>FÖCIK-szervezésű</a:t>
            </a:r>
            <a:r>
              <a:rPr lang="hu-HU" sz="1600" dirty="0" smtClean="0"/>
              <a:t> Földtudományos Forgatagon</a:t>
            </a:r>
          </a:p>
          <a:p>
            <a:pPr lvl="1"/>
            <a:r>
              <a:rPr lang="hu-HU" sz="1600" dirty="0" smtClean="0"/>
              <a:t>2021: Első </a:t>
            </a:r>
            <a:r>
              <a:rPr lang="hu-HU" sz="1600" dirty="0"/>
              <a:t>Kárpát-medencei Földtudományi Versenyt a magyar nyelven tanuló középiskolások </a:t>
            </a:r>
            <a:r>
              <a:rPr lang="hu-HU" sz="1600" dirty="0" smtClean="0"/>
              <a:t>számára</a:t>
            </a:r>
          </a:p>
          <a:p>
            <a:pPr lvl="1"/>
            <a:r>
              <a:rPr lang="hu-HU" sz="1600" dirty="0" smtClean="0"/>
              <a:t>Az </a:t>
            </a:r>
            <a:r>
              <a:rPr lang="hu-HU" sz="1600" dirty="0"/>
              <a:t>első (online) forduló április 29-30-án zajlott. A májusba sorra kerülő második fordulóban kifejezetten barlangos kérdések is szerepelnek. </a:t>
            </a:r>
            <a:endParaRPr lang="hu-HU" sz="1600" dirty="0" smtClean="0"/>
          </a:p>
          <a:p>
            <a:pPr lvl="1"/>
            <a:r>
              <a:rPr lang="hu-HU" sz="1600" dirty="0" smtClean="0"/>
              <a:t>Társulatunkat </a:t>
            </a:r>
            <a:r>
              <a:rPr lang="hu-HU" sz="1600" dirty="0"/>
              <a:t>a versenybizottságban (Hegedűs Gyula felkérésére) </a:t>
            </a:r>
            <a:r>
              <a:rPr lang="hu-HU" sz="1600" dirty="0" err="1"/>
              <a:t>Leél-Őssy</a:t>
            </a:r>
            <a:r>
              <a:rPr lang="hu-HU" sz="1600" dirty="0"/>
              <a:t> Szabolcs képviseli. A hetenként ülésező bizottság állítja össze a feladatlapokat, őrködik a verseny tisztaságán. </a:t>
            </a:r>
            <a:endParaRPr lang="hu-HU" sz="1600" dirty="0" smtClean="0"/>
          </a:p>
          <a:p>
            <a:pPr lvl="1"/>
            <a:r>
              <a:rPr lang="hu-HU" sz="1600" dirty="0" smtClean="0"/>
              <a:t>A </a:t>
            </a:r>
            <a:r>
              <a:rPr lang="hu-HU" sz="1600" dirty="0"/>
              <a:t>3 online fordulót követően minden csoport egy rövid videót kell készítsen magáról és a környezete földtani nevezetességeiről. A döntőbe jutó 12 csapat remélhetőleg jelenléti formában, a régi MÁFI díszteremben mérheti össze tudását 2021 őszén. </a:t>
            </a:r>
            <a:endParaRPr lang="hu-HU" sz="1600" dirty="0" smtClean="0"/>
          </a:p>
          <a:p>
            <a:pPr lvl="1"/>
            <a:r>
              <a:rPr lang="hu-HU" sz="1600" dirty="0" smtClean="0"/>
              <a:t>Az </a:t>
            </a:r>
            <a:r>
              <a:rPr lang="hu-HU" sz="1600" dirty="0"/>
              <a:t>idei versenysorozatra </a:t>
            </a:r>
            <a:r>
              <a:rPr lang="hu-HU" sz="1600" b="1" dirty="0"/>
              <a:t>50 (!) három tagú csapat nevezett</a:t>
            </a:r>
            <a:r>
              <a:rPr lang="hu-HU" sz="1600" dirty="0"/>
              <a:t>, köztük erdélyi és kárpátaljai diákok is. </a:t>
            </a:r>
            <a:endParaRPr lang="hu-HU" sz="1600" dirty="0" smtClean="0"/>
          </a:p>
          <a:p>
            <a:endParaRPr lang="hu-HU" sz="2000" b="1" dirty="0" smtClean="0"/>
          </a:p>
          <a:p>
            <a:endParaRPr lang="hu-H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477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8072"/>
          </a:xfrm>
        </p:spPr>
        <p:txBody>
          <a:bodyPr>
            <a:normAutofit/>
          </a:bodyPr>
          <a:lstStyle/>
          <a:p>
            <a:r>
              <a:rPr lang="hu-HU" sz="3200" dirty="0" smtClean="0"/>
              <a:t>Érdekképviselet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25760" y="692696"/>
            <a:ext cx="8892480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u-HU" sz="2000" b="1" dirty="0" smtClean="0"/>
              <a:t>Biztosítás</a:t>
            </a:r>
          </a:p>
          <a:p>
            <a:r>
              <a:rPr lang="hu-HU" sz="2000" dirty="0" smtClean="0"/>
              <a:t>Osztrák biztosítás (VAVÖ) közvetítés változatlanul népszerű</a:t>
            </a:r>
          </a:p>
          <a:p>
            <a:pPr>
              <a:buNone/>
            </a:pPr>
            <a:r>
              <a:rPr lang="hu-HU" sz="2000" b="1" dirty="0" smtClean="0"/>
              <a:t>Érdekegyeztetés</a:t>
            </a:r>
          </a:p>
          <a:p>
            <a:r>
              <a:rPr lang="hu-HU" sz="2000" dirty="0" smtClean="0"/>
              <a:t>Látogatás az Agrárminisztériumban (IYCK kampány, </a:t>
            </a:r>
            <a:r>
              <a:rPr lang="hu-HU" sz="2000" dirty="0" err="1" smtClean="0"/>
              <a:t>Cholnoky</a:t>
            </a:r>
            <a:r>
              <a:rPr lang="hu-HU" sz="2000" dirty="0" smtClean="0"/>
              <a:t>  </a:t>
            </a:r>
            <a:r>
              <a:rPr lang="hu-HU" sz="2000" dirty="0" smtClean="0">
                <a:sym typeface="Wingdings" pitchFamily="2" charset="2"/>
              </a:rPr>
              <a:t> siker!)</a:t>
            </a:r>
            <a:endParaRPr lang="hu-HU" sz="2000" dirty="0" smtClean="0"/>
          </a:p>
          <a:p>
            <a:pPr>
              <a:buNone/>
            </a:pPr>
            <a:r>
              <a:rPr lang="hu-HU" sz="2000" b="1" dirty="0" smtClean="0"/>
              <a:t>Jogszabály előkészítésben részvétel</a:t>
            </a:r>
          </a:p>
          <a:p>
            <a:r>
              <a:rPr lang="hu-HU" sz="2000" dirty="0" smtClean="0"/>
              <a:t>a barlangok nyilvántartásáról szóló 392/2017. (XII. 13.) Korm. rendelet módosításáról szóló </a:t>
            </a:r>
            <a:r>
              <a:rPr lang="hu-HU" sz="2000" b="1" dirty="0" smtClean="0"/>
              <a:t>172/2021. (IV. 9.)</a:t>
            </a:r>
            <a:r>
              <a:rPr lang="hu-HU" sz="2000" dirty="0" smtClean="0"/>
              <a:t> </a:t>
            </a:r>
            <a:r>
              <a:rPr lang="hu-HU" sz="2000" b="1" dirty="0" smtClean="0"/>
              <a:t>Korm. rendelet</a:t>
            </a:r>
            <a:r>
              <a:rPr lang="hu-HU" sz="2000" dirty="0" smtClean="0"/>
              <a:t>;</a:t>
            </a:r>
          </a:p>
          <a:p>
            <a:r>
              <a:rPr lang="hu-HU" sz="2000" dirty="0" smtClean="0"/>
              <a:t>a barlangok látogatásának és kutatásának egyes feltételeiről, valamint a barlangok kiépítéséről és hasznosításáról szóló </a:t>
            </a:r>
            <a:r>
              <a:rPr lang="hu-HU" sz="2000" b="1" dirty="0" smtClean="0"/>
              <a:t>17/2021. (IV. 9.) AM rendelet</a:t>
            </a:r>
          </a:p>
          <a:p>
            <a:pPr>
              <a:buNone/>
            </a:pPr>
            <a:r>
              <a:rPr lang="hu-HU" sz="2000" b="1" dirty="0" smtClean="0"/>
              <a:t>Etikai kódex - </a:t>
            </a:r>
            <a:r>
              <a:rPr lang="hu-HU" sz="2000" dirty="0" smtClean="0"/>
              <a:t>"A barlangászat alapvető etikai, valamint szakmai szabályai„ </a:t>
            </a:r>
            <a:endParaRPr lang="hu-HU" sz="2000" b="1" dirty="0" smtClean="0"/>
          </a:p>
          <a:p>
            <a:r>
              <a:rPr lang="hu-HU" sz="2000" dirty="0" smtClean="0"/>
              <a:t>Korábbi észrevételek beépítve, további nyilvános viták a  </a:t>
            </a:r>
            <a:r>
              <a:rPr lang="hu-HU" sz="2000" dirty="0" err="1" smtClean="0"/>
              <a:t>Covid</a:t>
            </a:r>
            <a:r>
              <a:rPr lang="hu-HU" sz="2000" dirty="0" smtClean="0"/>
              <a:t> miatt elmaradtak </a:t>
            </a:r>
          </a:p>
          <a:p>
            <a:r>
              <a:rPr lang="hu-HU" sz="2000" dirty="0" smtClean="0"/>
              <a:t>Még egy online konzultáció után közgyűlés elé terjesztés</a:t>
            </a:r>
          </a:p>
          <a:p>
            <a:pPr>
              <a:buNone/>
            </a:pPr>
            <a:r>
              <a:rPr lang="hu-HU" sz="2000" b="1" dirty="0" smtClean="0"/>
              <a:t>Egyebek</a:t>
            </a:r>
          </a:p>
          <a:p>
            <a:r>
              <a:rPr lang="hu-HU" sz="2000" dirty="0" smtClean="0"/>
              <a:t>Sziklamászó engedélyek 26 sziklafalra, MKBT tagoknak, (2019-2026 közötti érvényesség)  - többen léptek be csak ezért</a:t>
            </a:r>
          </a:p>
          <a:p>
            <a:r>
              <a:rPr lang="hu-HU" sz="2000" dirty="0" smtClean="0"/>
              <a:t>Vásárlási kedvezmények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16632"/>
            <a:ext cx="8892480" cy="548680"/>
          </a:xfrm>
        </p:spPr>
        <p:txBody>
          <a:bodyPr>
            <a:normAutofit fontScale="90000"/>
          </a:bodyPr>
          <a:lstStyle/>
          <a:p>
            <a:r>
              <a:rPr lang="hu-HU" sz="3200" dirty="0" smtClean="0">
                <a:solidFill>
                  <a:srgbClr val="002060"/>
                </a:solidFill>
              </a:rPr>
              <a:t>Szakmai munka II. – rendezvények, pályázatok</a:t>
            </a:r>
            <a:endParaRPr lang="hu-HU" sz="3200" dirty="0">
              <a:solidFill>
                <a:srgbClr val="002060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323528" y="764704"/>
            <a:ext cx="882047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hu-HU" sz="2000" b="1" dirty="0" smtClean="0"/>
              <a:t>Rendezvények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b="1" dirty="0" smtClean="0"/>
              <a:t> </a:t>
            </a:r>
            <a:r>
              <a:rPr lang="hu-HU" sz="2000" dirty="0" smtClean="0"/>
              <a:t>Barlangnap és Szakmai Napok – </a:t>
            </a:r>
            <a:r>
              <a:rPr lang="hu-HU" sz="2000" dirty="0" smtClean="0">
                <a:solidFill>
                  <a:srgbClr val="FF0000"/>
                </a:solidFill>
              </a:rPr>
              <a:t>elmaradt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dirty="0" smtClean="0"/>
              <a:t> Szerdai előadások – </a:t>
            </a:r>
            <a:r>
              <a:rPr lang="hu-HU" sz="2000" dirty="0" smtClean="0">
                <a:solidFill>
                  <a:srgbClr val="FF0000"/>
                </a:solidFill>
              </a:rPr>
              <a:t>elmaradtak</a:t>
            </a:r>
          </a:p>
          <a:p>
            <a:endParaRPr lang="hu-HU" sz="2000" b="1" dirty="0" smtClean="0"/>
          </a:p>
          <a:p>
            <a:r>
              <a:rPr lang="hu-HU" sz="2000" b="1" dirty="0" smtClean="0"/>
              <a:t>Pályázatok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b="1" dirty="0" err="1" smtClean="0"/>
              <a:t>Cholnoky</a:t>
            </a:r>
            <a:r>
              <a:rPr lang="hu-HU" sz="2000" dirty="0" smtClean="0"/>
              <a:t> Jenő Karszt- és Barlangkutatási Pályázat: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dirty="0" smtClean="0"/>
              <a:t>2020-ban nem tudtuk kiírni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dirty="0" smtClean="0"/>
              <a:t>2021-ben emelt összeggel, 2018-2019-2020-es munkákra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dirty="0" smtClean="0"/>
              <a:t> </a:t>
            </a:r>
            <a:r>
              <a:rPr lang="hu-HU" sz="2000" b="1" dirty="0" err="1" smtClean="0"/>
              <a:t>SpeleoBand</a:t>
            </a:r>
            <a:r>
              <a:rPr lang="hu-HU" sz="2000" b="1" dirty="0" smtClean="0"/>
              <a:t> - MKBT</a:t>
            </a:r>
            <a:r>
              <a:rPr lang="hu-HU" sz="2000" dirty="0" smtClean="0"/>
              <a:t> barlangkutatási pályázat (75e Ft): két pályázó, a nyertes pályázó felajánlotta a nyeremény harmadát a másiknak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u-HU" sz="2000" b="1" dirty="0" smtClean="0"/>
              <a:t>Faraday</a:t>
            </a:r>
            <a:r>
              <a:rPr lang="hu-HU" sz="2000" dirty="0" smtClean="0"/>
              <a:t> </a:t>
            </a:r>
            <a:r>
              <a:rPr lang="hu-HU" sz="2000" dirty="0" smtClean="0"/>
              <a:t>barlangkutatási pályázat 2021-re halasztva</a:t>
            </a:r>
          </a:p>
          <a:p>
            <a:pPr>
              <a:buNone/>
            </a:pPr>
            <a:endParaRPr lang="hu-HU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Szakmai munka III.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94243" y="692696"/>
            <a:ext cx="8498237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u-HU" sz="2000" b="1" dirty="0" smtClean="0"/>
              <a:t>Szakmai munkák</a:t>
            </a:r>
          </a:p>
          <a:p>
            <a:r>
              <a:rPr lang="hu-HU" sz="2000" b="1" dirty="0" smtClean="0"/>
              <a:t>ANPI </a:t>
            </a:r>
            <a:r>
              <a:rPr lang="hu-HU" sz="2000" dirty="0" smtClean="0"/>
              <a:t>Baradla térképezés folytatódik</a:t>
            </a:r>
          </a:p>
          <a:p>
            <a:pPr>
              <a:buNone/>
            </a:pPr>
            <a:r>
              <a:rPr lang="hu-HU" sz="2000" b="1" dirty="0" smtClean="0"/>
              <a:t>Feltárások</a:t>
            </a:r>
            <a:r>
              <a:rPr lang="hu-HU" sz="2000" dirty="0" smtClean="0"/>
              <a:t> (bővebben: beszámoló melléklet)</a:t>
            </a:r>
          </a:p>
          <a:p>
            <a:r>
              <a:rPr lang="hu-HU" sz="2000" dirty="0" smtClean="0"/>
              <a:t>Zöld Kőevő- </a:t>
            </a:r>
            <a:r>
              <a:rPr lang="hu-HU" sz="2000" dirty="0" err="1" smtClean="0"/>
              <a:t>bg</a:t>
            </a:r>
            <a:r>
              <a:rPr lang="hu-HU" sz="2000" dirty="0" smtClean="0"/>
              <a:t>. (Jósvafő)</a:t>
            </a:r>
          </a:p>
          <a:p>
            <a:r>
              <a:rPr lang="hu-HU" sz="2000" dirty="0" smtClean="0"/>
              <a:t>Róka-lyuk (Jósvafő, </a:t>
            </a:r>
            <a:r>
              <a:rPr lang="hu-HU" sz="2000" dirty="0" err="1" smtClean="0"/>
              <a:t>Haragistya</a:t>
            </a:r>
            <a:r>
              <a:rPr lang="hu-HU" sz="2000" dirty="0" smtClean="0"/>
              <a:t>)</a:t>
            </a:r>
          </a:p>
          <a:p>
            <a:r>
              <a:rPr lang="hu-HU" sz="2000" dirty="0" err="1" smtClean="0"/>
              <a:t>Pócsa-kői-víznyelőbg</a:t>
            </a:r>
            <a:r>
              <a:rPr lang="hu-HU" sz="2000" dirty="0" smtClean="0"/>
              <a:t>. (Alsó-hegy)</a:t>
            </a:r>
          </a:p>
          <a:p>
            <a:r>
              <a:rPr lang="hu-HU" sz="2000" dirty="0" smtClean="0"/>
              <a:t>Esztramosi Felső-táró</a:t>
            </a:r>
          </a:p>
          <a:p>
            <a:pPr>
              <a:buNone/>
            </a:pPr>
            <a:r>
              <a:rPr lang="hu-HU" sz="2000" dirty="0" smtClean="0"/>
              <a:t>…  továbbra is sok feltárásról úgy kell összevadászni a híreket</a:t>
            </a:r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r>
              <a:rPr lang="hu-HU" sz="2000" b="1" dirty="0" smtClean="0"/>
              <a:t>Barlangok és Karsztok Nemzetközi Éve - IYCK</a:t>
            </a:r>
          </a:p>
          <a:p>
            <a:r>
              <a:rPr lang="hu-HU" sz="2000" dirty="0" err="1" smtClean="0"/>
              <a:t>Covid</a:t>
            </a:r>
            <a:r>
              <a:rPr lang="hu-HU" sz="2000" dirty="0" smtClean="0"/>
              <a:t> miatt 2022-re is kiterjesztve</a:t>
            </a:r>
          </a:p>
          <a:p>
            <a:r>
              <a:rPr lang="hu-HU" sz="2000" dirty="0" smtClean="0"/>
              <a:t>Hazai kommunikáción nagy hangsúly</a:t>
            </a:r>
          </a:p>
          <a:p>
            <a:r>
              <a:rPr lang="hu-HU" sz="2000" dirty="0" smtClean="0"/>
              <a:t>UIS film fordítása, feliratozása (Marton Ádám)</a:t>
            </a:r>
          </a:p>
          <a:p>
            <a:r>
              <a:rPr lang="hu-HU" sz="2000" dirty="0" smtClean="0"/>
              <a:t>Pályázatot nyertünk: IYCK kiadványokra és szabadtéri vándorkiállításra</a:t>
            </a:r>
          </a:p>
          <a:p>
            <a:r>
              <a:rPr lang="hu-HU" sz="2000" dirty="0" smtClean="0"/>
              <a:t>UIS könyv fordítása folyamatban, forrást még meg kell találni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Gazdálkodás I.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95536" y="692696"/>
            <a:ext cx="8748464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sz="2000" b="1" dirty="0" smtClean="0"/>
              <a:t>Bevételek növelése</a:t>
            </a:r>
          </a:p>
          <a:p>
            <a:r>
              <a:rPr lang="hu-HU" sz="2000" dirty="0" smtClean="0"/>
              <a:t>Pályázatok (MOL  Új Európa, </a:t>
            </a:r>
            <a:r>
              <a:rPr lang="hu-HU" sz="2000" dirty="0" err="1" smtClean="0"/>
              <a:t>Verocs</a:t>
            </a:r>
            <a:r>
              <a:rPr lang="hu-HU" sz="2000" dirty="0" smtClean="0"/>
              <a:t> adomány, </a:t>
            </a:r>
            <a:r>
              <a:rPr lang="hu-HU" sz="2000" dirty="0" err="1" smtClean="0"/>
              <a:t>Cholnoky</a:t>
            </a:r>
            <a:r>
              <a:rPr lang="hu-HU" sz="2000" dirty="0" smtClean="0"/>
              <a:t>, NKA, Zöld Forrás)</a:t>
            </a:r>
          </a:p>
          <a:p>
            <a:r>
              <a:rPr lang="hu-HU" sz="2000" dirty="0" smtClean="0"/>
              <a:t>1% kampány – nem csökkent a felajánlás</a:t>
            </a:r>
          </a:p>
          <a:p>
            <a:r>
              <a:rPr lang="hu-HU" sz="2000" dirty="0" smtClean="0"/>
              <a:t>Tagdíjbevétel csak minimálisan csökkent</a:t>
            </a:r>
          </a:p>
          <a:p>
            <a:pPr>
              <a:buNone/>
            </a:pPr>
            <a:r>
              <a:rPr lang="hu-HU" sz="2000" b="1" dirty="0" smtClean="0"/>
              <a:t>Bevételek csökkenése:</a:t>
            </a:r>
          </a:p>
          <a:p>
            <a:r>
              <a:rPr lang="hu-HU" sz="2000" dirty="0" smtClean="0"/>
              <a:t>Elmaradt rendezvények</a:t>
            </a:r>
          </a:p>
          <a:p>
            <a:r>
              <a:rPr lang="hu-HU" sz="2000" dirty="0" smtClean="0"/>
              <a:t>Kevesebb </a:t>
            </a:r>
            <a:r>
              <a:rPr lang="hu-HU" sz="2000" dirty="0" err="1" smtClean="0"/>
              <a:t>Adventure</a:t>
            </a:r>
            <a:r>
              <a:rPr lang="hu-HU" sz="2000" dirty="0" smtClean="0"/>
              <a:t> </a:t>
            </a:r>
            <a:r>
              <a:rPr lang="hu-HU" sz="2000" dirty="0" err="1" smtClean="0"/>
              <a:t>Caving</a:t>
            </a:r>
            <a:r>
              <a:rPr lang="hu-HU" sz="2000" dirty="0" smtClean="0"/>
              <a:t> adomány a </a:t>
            </a:r>
            <a:r>
              <a:rPr lang="hu-HU" sz="2000" dirty="0" err="1" smtClean="0"/>
              <a:t>Covid</a:t>
            </a:r>
            <a:r>
              <a:rPr lang="hu-HU" sz="2000" dirty="0" smtClean="0"/>
              <a:t> helyzet miatt</a:t>
            </a:r>
          </a:p>
          <a:p>
            <a:pPr>
              <a:buNone/>
            </a:pPr>
            <a:r>
              <a:rPr lang="hu-HU" sz="2000" b="1" dirty="0" smtClean="0"/>
              <a:t>Kiadások csökkentése</a:t>
            </a:r>
          </a:p>
          <a:p>
            <a:r>
              <a:rPr lang="hu-HU" sz="2000" dirty="0" smtClean="0"/>
              <a:t>Részmunkaidős alkalmazott</a:t>
            </a:r>
          </a:p>
          <a:p>
            <a:r>
              <a:rPr lang="hu-HU" sz="2000" dirty="0" smtClean="0"/>
              <a:t>Összevont Tájékoztatók</a:t>
            </a:r>
          </a:p>
          <a:p>
            <a:r>
              <a:rPr lang="hu-HU" sz="2000" b="1" dirty="0" smtClean="0"/>
              <a:t>Kiadás növekedés:</a:t>
            </a:r>
          </a:p>
          <a:p>
            <a:r>
              <a:rPr lang="hu-HU" sz="2000" dirty="0" smtClean="0"/>
              <a:t>Iroda bérleti díját emelték</a:t>
            </a:r>
          </a:p>
          <a:p>
            <a:endParaRPr lang="hu-HU" sz="2000" b="1" dirty="0" smtClean="0"/>
          </a:p>
          <a:p>
            <a:pPr>
              <a:buNone/>
            </a:pPr>
            <a:r>
              <a:rPr lang="hu-HU" sz="2000" b="1" dirty="0" smtClean="0"/>
              <a:t>Eszközpark bővítés</a:t>
            </a:r>
          </a:p>
          <a:p>
            <a:r>
              <a:rPr lang="hu-HU" sz="2000" dirty="0" smtClean="0"/>
              <a:t>Kutatási eszközfejlesztés : </a:t>
            </a:r>
            <a:r>
              <a:rPr lang="hu-HU" sz="2000" dirty="0" err="1" smtClean="0"/>
              <a:t>Analox</a:t>
            </a:r>
            <a:r>
              <a:rPr lang="hu-HU" sz="2000" dirty="0" smtClean="0"/>
              <a:t> </a:t>
            </a:r>
            <a:r>
              <a:rPr lang="hu-HU" sz="2000" dirty="0" err="1" smtClean="0"/>
              <a:t>Aspida</a:t>
            </a:r>
            <a:r>
              <a:rPr lang="hu-HU" sz="2000" dirty="0" smtClean="0"/>
              <a:t> CO2 mérő (tagoknak kölcsönözhető), </a:t>
            </a:r>
          </a:p>
          <a:p>
            <a:r>
              <a:rPr lang="hu-HU" sz="2000" dirty="0" smtClean="0"/>
              <a:t>Egyéb eszközfejlesztés:  barlangálló fényképezőgép </a:t>
            </a:r>
            <a:r>
              <a:rPr lang="hu-HU" sz="2000" dirty="0" err="1" smtClean="0"/>
              <a:t>Verocsnak</a:t>
            </a:r>
            <a:r>
              <a:rPr lang="hu-HU" sz="2000" dirty="0" smtClean="0"/>
              <a:t>; ismeretterjesztő játékok; rendezvényekre kiskocsi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hu-HU" sz="3200" dirty="0" smtClean="0"/>
              <a:t>Gazdálkodás II. – Munkaszámos </a:t>
            </a:r>
            <a:r>
              <a:rPr lang="hu-HU" sz="3200" dirty="0" err="1" smtClean="0"/>
              <a:t>eredménykimutatás</a:t>
            </a:r>
            <a:endParaRPr lang="hu-HU" sz="3200" dirty="0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/>
        </p:nvGraphicFramePr>
        <p:xfrm>
          <a:off x="179511" y="620696"/>
          <a:ext cx="8640960" cy="6110884"/>
        </p:xfrm>
        <a:graphic>
          <a:graphicData uri="http://schemas.openxmlformats.org/drawingml/2006/table">
            <a:tbl>
              <a:tblPr/>
              <a:tblGrid>
                <a:gridCol w="1533073"/>
                <a:gridCol w="3344887"/>
                <a:gridCol w="1254334"/>
                <a:gridCol w="1161418"/>
                <a:gridCol w="1347248"/>
              </a:tblGrid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msz</a:t>
                      </a:r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megnevezés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bevétel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kiadás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egyenleg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RENDEZVÉNYEK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Barlangnap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002-20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Szakmai Napok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TANULMÁNYUTAK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Tanulmányút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KIADVÁNYOK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-73 337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030-19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Karszt és Barlang különszám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7 800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7 800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Karszt és Barlang 2015-16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282 240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-282 240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031-19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Naptár 2020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9 000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9 000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031-20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Naptár 2021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582 202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551 234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30 968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033-19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Cseh zsombolyatlasz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161 135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161 135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MEGBÍZÁSOS MUNKÁK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18 570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041-20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Bizományos könyvértékesítés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28 500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9 930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18 570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PÁLYÁZATOK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-1 097 818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054-19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Zöld Forrás 2019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1 097 818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-1 097 818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055-20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NKA 2020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VEROCS szakosztály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-653 499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működési ktg és támogatás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443 625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443 625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MOL pályázat 2020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1 097 124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-1 097 124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TöRész szakosztály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3 850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3 850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Oktatási szakosztály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107 723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957 000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849 277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107 723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FARADAY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-578 890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34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400-20</a:t>
                      </a:r>
                    </a:p>
                  </a:txBody>
                  <a:tcPr marL="6434" marR="6434" marT="6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578 890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-578 890</a:t>
                      </a:r>
                    </a:p>
                  </a:txBody>
                  <a:tcPr marL="6434" marR="6434" marT="64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Gazdálkodás III: működési költségek</a:t>
            </a:r>
            <a:endParaRPr lang="hu-HU" sz="3200" dirty="0"/>
          </a:p>
        </p:txBody>
      </p:sp>
      <p:graphicFrame>
        <p:nvGraphicFramePr>
          <p:cNvPr id="10" name="Táblázat 9"/>
          <p:cNvGraphicFramePr>
            <a:graphicFrameLocks noGrp="1"/>
          </p:cNvGraphicFramePr>
          <p:nvPr/>
        </p:nvGraphicFramePr>
        <p:xfrm>
          <a:off x="395536" y="764709"/>
          <a:ext cx="8352928" cy="5968018"/>
        </p:xfrm>
        <a:graphic>
          <a:graphicData uri="http://schemas.openxmlformats.org/drawingml/2006/table">
            <a:tbl>
              <a:tblPr/>
              <a:tblGrid>
                <a:gridCol w="3561724"/>
                <a:gridCol w="1469211"/>
                <a:gridCol w="1041119"/>
                <a:gridCol w="1140437"/>
                <a:gridCol w="1140437"/>
              </a:tblGrid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"Működési" bevételek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Bevétel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Kiadás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Egyenleg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adomány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438 476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438 476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célzott támogatás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25 675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25 675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értékesítési bevétel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tagdíj 2020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1 097 200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1 097 200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tagdíj 2020 (2019-ről elhatárolva)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484 100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"osztrák" (VAVÖ) biztosítás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972 800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836 070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136 730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pályázatból működésre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485 700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485 700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2 183 781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Működési kiadások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Bevétel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Kiadás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Egyenleg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bank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4 763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54 012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-49 249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bérleti díj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1 141 961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-1 141 961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egyéb működési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100 820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-100 820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járulékok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567 000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-567 000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könyvelői díj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180 000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-180 000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munkabér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938 638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-938 638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postaköltség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2 000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39 073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-37 073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szervezeteknek fizetett tagdíj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159 535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-159 535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Tájékoztató (nyomda és posta)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181 401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-181 401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r>
                        <a:rPr lang="hu-H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telefon, internet, honlap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172 925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-172 925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3 528 602</a:t>
                      </a:r>
                    </a:p>
                  </a:txBody>
                  <a:tcPr marL="5959" marR="5959" marT="59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 algn="l" fontAlgn="b"/>
                      <a:endParaRPr lang="hu-HU" sz="1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8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Működési bevételek és kiadások egyenlege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-1 344 821</a:t>
                      </a:r>
                    </a:p>
                  </a:txBody>
                  <a:tcPr marL="5959" marR="5959" marT="59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 fontScale="90000"/>
          </a:bodyPr>
          <a:lstStyle/>
          <a:p>
            <a:r>
              <a:rPr lang="hu-HU" sz="2600" b="1" dirty="0" smtClean="0"/>
              <a:t>Mit ad nekünk az MKBT? – </a:t>
            </a:r>
            <a:r>
              <a:rPr lang="hu-HU" sz="2600" b="1" dirty="0" smtClean="0">
                <a:solidFill>
                  <a:srgbClr val="FF0000"/>
                </a:solidFill>
              </a:rPr>
              <a:t>és mi maradt el a </a:t>
            </a:r>
            <a:r>
              <a:rPr lang="hu-HU" sz="2600" b="1" dirty="0" err="1" smtClean="0">
                <a:solidFill>
                  <a:srgbClr val="FF0000"/>
                </a:solidFill>
              </a:rPr>
              <a:t>Covid</a:t>
            </a:r>
            <a:r>
              <a:rPr lang="hu-HU" sz="2600" b="1" dirty="0" smtClean="0">
                <a:solidFill>
                  <a:srgbClr val="FF0000"/>
                </a:solidFill>
              </a:rPr>
              <a:t> miatt 2020-ban </a:t>
            </a:r>
            <a:r>
              <a:rPr lang="hu-HU" sz="26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hu-HU" sz="2600" b="1" dirty="0">
              <a:solidFill>
                <a:srgbClr val="FF00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u-HU" sz="2100" b="1" dirty="0" smtClean="0"/>
              <a:t>Közösséget:  </a:t>
            </a:r>
            <a:r>
              <a:rPr lang="hu-HU" sz="2100" dirty="0" smtClean="0">
                <a:solidFill>
                  <a:srgbClr val="FF0000"/>
                </a:solidFill>
              </a:rPr>
              <a:t>Barlangnap, Szakmai Napok, tanulmányutak és szakmai kirándulások, szerdai előadások, </a:t>
            </a:r>
            <a:r>
              <a:rPr lang="hu-HU" sz="2100" dirty="0" err="1" smtClean="0">
                <a:solidFill>
                  <a:srgbClr val="FF0000"/>
                </a:solidFill>
              </a:rPr>
              <a:t>Fosszília</a:t>
            </a:r>
            <a:r>
              <a:rPr lang="hu-HU" sz="2100" dirty="0" smtClean="0">
                <a:solidFill>
                  <a:srgbClr val="FF0000"/>
                </a:solidFill>
              </a:rPr>
              <a:t> Klub, </a:t>
            </a:r>
            <a:r>
              <a:rPr lang="hu-HU" sz="2100" dirty="0" smtClean="0"/>
              <a:t>UIS, FSE és </a:t>
            </a:r>
            <a:r>
              <a:rPr lang="hu-HU" sz="2100" dirty="0" err="1" smtClean="0"/>
              <a:t>MTSz</a:t>
            </a:r>
            <a:r>
              <a:rPr lang="hu-HU" sz="2100" dirty="0" smtClean="0"/>
              <a:t> tagság</a:t>
            </a:r>
          </a:p>
          <a:p>
            <a:pPr>
              <a:buNone/>
            </a:pPr>
            <a:r>
              <a:rPr lang="hu-HU" sz="2100" b="1" dirty="0" smtClean="0"/>
              <a:t>Kapcsot múlt és jövő között: </a:t>
            </a:r>
            <a:r>
              <a:rPr lang="hu-HU" sz="2100" dirty="0" smtClean="0"/>
              <a:t>Karszt és Barlang folyóirat, könyvtár, kapcsolattartás „öreg barlangászokkal”, gyerek tagság</a:t>
            </a:r>
          </a:p>
          <a:p>
            <a:pPr>
              <a:buNone/>
            </a:pPr>
            <a:r>
              <a:rPr lang="hu-HU" sz="2100" b="1" dirty="0" smtClean="0"/>
              <a:t>Információcserét: </a:t>
            </a:r>
            <a:r>
              <a:rPr lang="hu-HU" sz="2100" dirty="0" smtClean="0"/>
              <a:t>Titkárság, MKBT Tájékoztató, honlap, </a:t>
            </a:r>
            <a:r>
              <a:rPr lang="hu-HU" sz="2100" dirty="0" err="1" smtClean="0"/>
              <a:t>Facebook-lap</a:t>
            </a:r>
            <a:r>
              <a:rPr lang="hu-HU" sz="2100" dirty="0" smtClean="0"/>
              <a:t>, MKBT </a:t>
            </a:r>
            <a:r>
              <a:rPr lang="hu-HU" sz="2100" dirty="0" err="1" smtClean="0"/>
              <a:t>Blog</a:t>
            </a:r>
            <a:r>
              <a:rPr lang="hu-HU" sz="2100" dirty="0" smtClean="0"/>
              <a:t>, kapcsolattartás csoportvezetőkkel</a:t>
            </a:r>
          </a:p>
          <a:p>
            <a:pPr>
              <a:buNone/>
            </a:pPr>
            <a:r>
              <a:rPr lang="hu-HU" sz="2100" b="1" dirty="0" smtClean="0"/>
              <a:t>Szolgáltatásokat: </a:t>
            </a:r>
            <a:r>
              <a:rPr lang="hu-HU" sz="2100" dirty="0" smtClean="0"/>
              <a:t>Vásárlási kedvezmények, sziklamászó engedélyek, osztrák biztosítás, nemzetközi kapcsolat, nyeremény más rendezvényekre (</a:t>
            </a:r>
            <a:r>
              <a:rPr lang="hu-HU" sz="2100" dirty="0" smtClean="0">
                <a:solidFill>
                  <a:srgbClr val="FF0000"/>
                </a:solidFill>
              </a:rPr>
              <a:t>Hágó, </a:t>
            </a:r>
            <a:r>
              <a:rPr lang="hu-HU" sz="2100" dirty="0" smtClean="0"/>
              <a:t>Víz Világnap, </a:t>
            </a:r>
            <a:r>
              <a:rPr lang="hu-HU" sz="2100" dirty="0" smtClean="0">
                <a:solidFill>
                  <a:srgbClr val="FF0000"/>
                </a:solidFill>
              </a:rPr>
              <a:t>Lakatos, Mi Kutyánk Kölyke Díj</a:t>
            </a:r>
            <a:r>
              <a:rPr lang="hu-HU" sz="2100" dirty="0" smtClean="0"/>
              <a:t>) , kölcsönözhető szén-dioxid mérő</a:t>
            </a:r>
          </a:p>
          <a:p>
            <a:pPr>
              <a:buNone/>
            </a:pPr>
            <a:r>
              <a:rPr lang="hu-HU" sz="2100" b="1" dirty="0" smtClean="0"/>
              <a:t>Szakosztályok szervezeti hátterét:  </a:t>
            </a:r>
            <a:r>
              <a:rPr lang="hu-HU" sz="2100" dirty="0" err="1" smtClean="0"/>
              <a:t>Verocs</a:t>
            </a:r>
            <a:r>
              <a:rPr lang="hu-HU" sz="2100" dirty="0" smtClean="0"/>
              <a:t>, Oktatási Szakosztály, </a:t>
            </a:r>
            <a:r>
              <a:rPr lang="hu-HU" sz="2100" dirty="0" err="1" smtClean="0"/>
              <a:t>TöRéSz</a:t>
            </a:r>
            <a:r>
              <a:rPr lang="hu-HU" sz="2100" dirty="0" smtClean="0"/>
              <a:t>, </a:t>
            </a:r>
            <a:r>
              <a:rPr lang="hu-HU" sz="2100" i="1" dirty="0" err="1" smtClean="0"/>
              <a:t>Vulkánszpeleológia</a:t>
            </a:r>
            <a:r>
              <a:rPr lang="hu-HU" sz="2100" i="1" dirty="0" smtClean="0"/>
              <a:t>, </a:t>
            </a:r>
            <a:r>
              <a:rPr lang="hu-HU" sz="2100" i="1" dirty="0" err="1" smtClean="0"/>
              <a:t>Cave</a:t>
            </a:r>
            <a:r>
              <a:rPr lang="hu-HU" sz="2100" i="1" dirty="0" smtClean="0"/>
              <a:t> </a:t>
            </a:r>
            <a:r>
              <a:rPr lang="hu-HU" sz="2100" i="1" dirty="0" err="1" smtClean="0"/>
              <a:t>Kids</a:t>
            </a:r>
            <a:endParaRPr lang="hu-HU" sz="2100" i="1" dirty="0" smtClean="0"/>
          </a:p>
          <a:p>
            <a:pPr>
              <a:buNone/>
            </a:pPr>
            <a:r>
              <a:rPr lang="hu-HU" sz="2100" b="1" dirty="0" smtClean="0"/>
              <a:t>Barlangász érdekképviseletet: </a:t>
            </a:r>
            <a:r>
              <a:rPr lang="hu-HU" sz="2100" dirty="0" smtClean="0"/>
              <a:t>Jogszabály véleményezés, barlanglátogatási kérelem segédlet, képviselet nemzeti parkok, minisztérium felé, etikai kódex</a:t>
            </a:r>
          </a:p>
          <a:p>
            <a:pPr>
              <a:buNone/>
            </a:pPr>
            <a:r>
              <a:rPr lang="hu-HU" sz="2100" b="1" dirty="0" smtClean="0"/>
              <a:t>Társadalmi szemléletformálást: </a:t>
            </a:r>
            <a:r>
              <a:rPr lang="hu-HU" sz="2100" dirty="0" smtClean="0">
                <a:solidFill>
                  <a:srgbClr val="FF0000"/>
                </a:solidFill>
              </a:rPr>
              <a:t>Külső rendezvény-megjelenések, </a:t>
            </a:r>
            <a:r>
              <a:rPr lang="hu-HU" sz="2100" dirty="0" smtClean="0"/>
              <a:t>cikkek, rádió-interjúk</a:t>
            </a:r>
          </a:p>
          <a:p>
            <a:pPr algn="ctr">
              <a:buNone/>
            </a:pPr>
            <a:r>
              <a:rPr lang="hu-HU" sz="2300" b="1" dirty="0" smtClean="0">
                <a:solidFill>
                  <a:srgbClr val="FF0000"/>
                </a:solidFill>
              </a:rPr>
              <a:t>Mindezt főként önkéntes munkával, egy (részmunkaidős) alkalmazottal!</a:t>
            </a:r>
          </a:p>
          <a:p>
            <a:pPr>
              <a:buNone/>
            </a:pPr>
            <a:endParaRPr lang="hu-H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Gazdálkodás 2020: összefoglalás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23528" y="836712"/>
            <a:ext cx="8820472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100" b="1" u="sng" dirty="0" smtClean="0"/>
              <a:t>2020. évi </a:t>
            </a:r>
            <a:r>
              <a:rPr lang="hu-HU" sz="2100" b="1" u="sng" dirty="0" err="1" smtClean="0"/>
              <a:t>eredménykimutatás</a:t>
            </a:r>
            <a:endParaRPr lang="hu-HU" sz="2100" b="1" u="sng" dirty="0" smtClean="0"/>
          </a:p>
          <a:p>
            <a:pPr>
              <a:buNone/>
            </a:pPr>
            <a:r>
              <a:rPr lang="hu-HU" sz="2000" dirty="0" smtClean="0"/>
              <a:t>2020: 7 197 000 Ft bevétel – 8 465 000 FT kiadás = </a:t>
            </a:r>
            <a:r>
              <a:rPr lang="hu-HU" sz="2000" b="1" dirty="0" smtClean="0"/>
              <a:t>-1 268 000 eredmény</a:t>
            </a:r>
          </a:p>
          <a:p>
            <a:pPr>
              <a:buNone/>
            </a:pPr>
            <a:r>
              <a:rPr lang="hu-HU" sz="2000" dirty="0" smtClean="0"/>
              <a:t>2019: 12 726 000 Ft bevétel – 13 651 000Ft kiadás = -925 Ft eredmény</a:t>
            </a:r>
          </a:p>
          <a:p>
            <a:pPr>
              <a:buNone/>
            </a:pPr>
            <a:endParaRPr lang="hu-HU" sz="2000" b="1" dirty="0" smtClean="0"/>
          </a:p>
          <a:p>
            <a:pPr>
              <a:buNone/>
            </a:pPr>
            <a:r>
              <a:rPr lang="hu-HU" sz="2000" dirty="0" smtClean="0"/>
              <a:t>Mínuszos eredmény oka: </a:t>
            </a:r>
          </a:p>
          <a:p>
            <a:r>
              <a:rPr lang="hu-HU" sz="2000" dirty="0" smtClean="0"/>
              <a:t>Rendezvények elmaradása</a:t>
            </a:r>
          </a:p>
          <a:p>
            <a:r>
              <a:rPr lang="hu-HU" sz="2000" dirty="0" smtClean="0"/>
              <a:t>Korábban beérkezet és korábbra (2019) könyvelt támogatásokat részben 2020-ban költöttünk el (Zöld Forrás)</a:t>
            </a:r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r>
              <a:rPr lang="hu-HU" sz="2000" dirty="0" smtClean="0"/>
              <a:t>Ezek nélkül az eredmény -184 000 Ft, amivel 2019-hoz* képest 1 324 000 Ft-tal romlott az eredményünk</a:t>
            </a:r>
          </a:p>
          <a:p>
            <a:pPr>
              <a:buNone/>
            </a:pPr>
            <a:r>
              <a:rPr lang="hu-HU" sz="2000" dirty="0" smtClean="0"/>
              <a:t>* 2019-es eredmény Faraday adomány nélkül: 1.140.000 Ft</a:t>
            </a:r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r>
              <a:rPr lang="hu-HU" sz="2000" b="1" u="sng" dirty="0" smtClean="0"/>
              <a:t>2020. évi mérleg</a:t>
            </a:r>
            <a:endParaRPr lang="hu-HU" sz="2000" u="sng" dirty="0" smtClean="0"/>
          </a:p>
          <a:p>
            <a:pPr>
              <a:buNone/>
            </a:pPr>
            <a:r>
              <a:rPr lang="hu-HU" sz="2000" dirty="0" smtClean="0"/>
              <a:t> Saját tőkét az induló tőke 20%-ról sikerült felemelni 25%-ra, amivel egy lépéssel közelebb kerültünk az FB által 2020-ban megfogalmazott célértékhez (50%).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Karszt és Barlang Alapítvány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23528" y="836712"/>
            <a:ext cx="8280920" cy="4536504"/>
          </a:xfrm>
        </p:spPr>
        <p:txBody>
          <a:bodyPr>
            <a:normAutofit/>
          </a:bodyPr>
          <a:lstStyle/>
          <a:p>
            <a:pPr>
              <a:buNone/>
            </a:pPr>
            <a:endParaRPr lang="hu-HU" sz="2000" dirty="0" smtClean="0"/>
          </a:p>
          <a:p>
            <a:pPr>
              <a:buNone/>
            </a:pPr>
            <a:r>
              <a:rPr lang="hu-HU" sz="2000" dirty="0" smtClean="0"/>
              <a:t>A </a:t>
            </a:r>
            <a:r>
              <a:rPr lang="hu-HU" sz="2000" dirty="0"/>
              <a:t>COVID-19 járvány miatt a Karszt és Barlang alapítvány 2020-ban érdemi tevékenységet nem tudott folytatni. </a:t>
            </a:r>
            <a:r>
              <a:rPr lang="hu-HU" sz="2000" dirty="0"/>
              <a:t>2020-as </a:t>
            </a:r>
            <a:r>
              <a:rPr lang="hu-HU" sz="2000" b="1" dirty="0"/>
              <a:t>barlangkutatási pályázat</a:t>
            </a:r>
            <a:r>
              <a:rPr lang="hu-HU" sz="2000" dirty="0"/>
              <a:t> sikertelen volt, egyik pályázó se felelt meg a formai-tartalmi követelményeknek.</a:t>
            </a:r>
          </a:p>
          <a:p>
            <a:pPr>
              <a:buNone/>
            </a:pPr>
            <a:r>
              <a:rPr lang="hu-HU" sz="2000" dirty="0" smtClean="0"/>
              <a:t>A </a:t>
            </a:r>
            <a:r>
              <a:rPr lang="hu-HU" sz="2000" dirty="0" err="1"/>
              <a:t>pandémiás</a:t>
            </a:r>
            <a:r>
              <a:rPr lang="hu-HU" sz="2000" dirty="0"/>
              <a:t> helyzet remélt javulása, a veszélyhelyzet megszűnése esetén </a:t>
            </a:r>
            <a:r>
              <a:rPr lang="hu-HU" sz="2000" dirty="0" smtClean="0"/>
              <a:t>a KBA tervezi a barlangfeltárási </a:t>
            </a:r>
            <a:r>
              <a:rPr lang="hu-HU" sz="2000" dirty="0"/>
              <a:t>kutatási pályázat kiírását, amit megkönnyít a tavalyi évben, kifejezetten kutatási támogatási céllal kapott civil adomány. </a:t>
            </a:r>
          </a:p>
          <a:p>
            <a:pPr>
              <a:buNone/>
            </a:pPr>
            <a:endParaRPr lang="hu-HU" sz="2000" dirty="0"/>
          </a:p>
          <a:p>
            <a:pPr>
              <a:buNone/>
            </a:pPr>
            <a:r>
              <a:rPr lang="hu-HU" sz="2000" dirty="0"/>
              <a:t>Jelenleg folyamatban van a 2020. szeptemberi MKBT közgyűlésen megválasztott új vezetőség, ill. kuratóriumi elnök személyének bejegyeztetése a </a:t>
            </a:r>
            <a:r>
              <a:rPr lang="hu-HU" sz="2000" dirty="0" smtClean="0"/>
              <a:t>Cégbíróságon</a:t>
            </a:r>
          </a:p>
        </p:txBody>
      </p:sp>
    </p:spTree>
    <p:extLst>
      <p:ext uri="{BB962C8B-B14F-4D97-AF65-F5344CB8AC3E}">
        <p14:creationId xmlns:p14="http://schemas.microsoft.com/office/powerpoint/2010/main" val="39471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Összefoglalás</a:t>
            </a:r>
            <a:endParaRPr lang="hu-HU" sz="3200" dirty="0"/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19091" y="908720"/>
            <a:ext cx="8505818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sz="2000" b="1" dirty="0" smtClean="0"/>
              <a:t>A „válságévhez” képest nincs jelentős romlás a gazdálkodásban, ugyan mínuszos a mérleg az elmaradt rendezvények miatt</a:t>
            </a:r>
          </a:p>
          <a:p>
            <a:pPr>
              <a:buNone/>
            </a:pPr>
            <a:r>
              <a:rPr lang="hu-HU" sz="2000" b="1" dirty="0" smtClean="0"/>
              <a:t>A </a:t>
            </a:r>
            <a:r>
              <a:rPr lang="hu-HU" sz="2000" b="1" dirty="0" smtClean="0">
                <a:sym typeface="Wingdings" pitchFamily="2" charset="2"/>
              </a:rPr>
              <a:t>működési költségeket 2020-ban sem fedezik az állandó bevételek  új irodahelyiséget kell keresni a magas bérleti díj miatt!</a:t>
            </a:r>
            <a:endParaRPr lang="hu-HU" sz="2000" b="1" dirty="0" smtClean="0"/>
          </a:p>
          <a:p>
            <a:pPr>
              <a:buNone/>
            </a:pPr>
            <a:r>
              <a:rPr lang="hu-HU" sz="2000" b="1" dirty="0" smtClean="0"/>
              <a:t>Pályázati bevételek projektekre vannak (ebben sikeresek vagyunk), működésre keveset tudunk lecsípni, bár törekszünk így pályázni</a:t>
            </a:r>
          </a:p>
          <a:p>
            <a:pPr>
              <a:buNone/>
            </a:pPr>
            <a:r>
              <a:rPr lang="hu-HU" sz="2000" b="1" dirty="0" smtClean="0"/>
              <a:t>Több szakmai pályázatot nyertünk és írtunk ki</a:t>
            </a:r>
          </a:p>
          <a:p>
            <a:pPr>
              <a:buNone/>
            </a:pPr>
            <a:r>
              <a:rPr lang="hu-HU" sz="2000" b="1" dirty="0" smtClean="0"/>
              <a:t>Eszközpark ismét növekedett (CO</a:t>
            </a:r>
            <a:r>
              <a:rPr lang="hu-HU" sz="2000" b="1" baseline="-25000" dirty="0" smtClean="0"/>
              <a:t>2 </a:t>
            </a:r>
            <a:r>
              <a:rPr lang="hu-HU" sz="2000" b="1" dirty="0" smtClean="0"/>
              <a:t>mérő, fényképezőgép,  ismeretterjesztő játékok)</a:t>
            </a:r>
          </a:p>
          <a:p>
            <a:pPr>
              <a:buNone/>
            </a:pPr>
            <a:r>
              <a:rPr lang="hu-HU" sz="2000" b="1" dirty="0" smtClean="0"/>
              <a:t>MKBT léte értelmének  és a Tagság előnyeinek jobb kommunikálása  továbbra is feladat – miért jó, hogy van MKBT?</a:t>
            </a:r>
          </a:p>
          <a:p>
            <a:pPr>
              <a:buNone/>
            </a:pPr>
            <a:r>
              <a:rPr lang="hu-HU" sz="2000" b="1" dirty="0" smtClean="0"/>
              <a:t>Cél a járvány </a:t>
            </a:r>
            <a:r>
              <a:rPr lang="hu-HU" sz="2000" b="1" dirty="0" err="1" smtClean="0"/>
              <a:t>alattt</a:t>
            </a:r>
            <a:r>
              <a:rPr lang="hu-HU" sz="2000" b="1" dirty="0" smtClean="0"/>
              <a:t> elmaradt tagok visszaszerzése, aktivizálása, mert </a:t>
            </a:r>
          </a:p>
          <a:p>
            <a:pPr>
              <a:buNone/>
            </a:pPr>
            <a:r>
              <a:rPr lang="hu-HU" sz="3600" b="1" dirty="0" smtClean="0"/>
              <a:t>a Társulat annyi, amennyit a tagjai összeadnak!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Szervezet és működés I.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b="1" dirty="0" smtClean="0"/>
              <a:t>Tagság</a:t>
            </a:r>
            <a:endParaRPr lang="hu-HU" sz="2000" b="1" dirty="0" smtClean="0">
              <a:solidFill>
                <a:srgbClr val="FF0000"/>
              </a:solidFill>
            </a:endParaRPr>
          </a:p>
          <a:p>
            <a:r>
              <a:rPr lang="hu-HU" sz="2000" dirty="0" smtClean="0"/>
              <a:t>Taglétszám 2020-ban 6%-kal csökkent (310 főre + 12 gyerek tag)</a:t>
            </a:r>
          </a:p>
          <a:p>
            <a:r>
              <a:rPr lang="hu-HU" sz="2000" dirty="0" smtClean="0"/>
              <a:t>A válságévhez képest nem rossz</a:t>
            </a:r>
          </a:p>
          <a:p>
            <a:r>
              <a:rPr lang="hu-HU" sz="2000" dirty="0" smtClean="0"/>
              <a:t>Tagsági adatkezelési nyilatkozatok (+fotók új tagkártyához) lassan érkeznek</a:t>
            </a:r>
            <a:endParaRPr lang="hu-HU" sz="2000" b="1" dirty="0" smtClean="0">
              <a:sym typeface="Wingdings" pitchFamily="2" charset="2"/>
            </a:endParaRPr>
          </a:p>
          <a:p>
            <a:pPr>
              <a:buNone/>
            </a:pPr>
            <a:r>
              <a:rPr lang="hu-HU" sz="2000" b="1" dirty="0" smtClean="0">
                <a:sym typeface="Wingdings" pitchFamily="2" charset="2"/>
              </a:rPr>
              <a:t>Titkárság</a:t>
            </a:r>
          </a:p>
          <a:p>
            <a:r>
              <a:rPr lang="hu-HU" sz="2000" dirty="0" smtClean="0">
                <a:sym typeface="Wingdings" pitchFamily="2" charset="2"/>
              </a:rPr>
              <a:t>A </a:t>
            </a:r>
            <a:r>
              <a:rPr lang="hu-HU" sz="2000" dirty="0" err="1" smtClean="0">
                <a:sym typeface="Wingdings" pitchFamily="2" charset="2"/>
              </a:rPr>
              <a:t>Szemlő</a:t>
            </a:r>
            <a:r>
              <a:rPr lang="hu-HU" sz="2000" dirty="0" smtClean="0">
                <a:sym typeface="Wingdings" pitchFamily="2" charset="2"/>
              </a:rPr>
              <a:t> zárva tartása alatt ritkított + online ügyelet</a:t>
            </a:r>
          </a:p>
          <a:p>
            <a:pPr>
              <a:buNone/>
            </a:pPr>
            <a:r>
              <a:rPr lang="hu-HU" sz="2000" b="1" dirty="0" smtClean="0"/>
              <a:t>Közgyűlés</a:t>
            </a:r>
            <a:r>
              <a:rPr lang="hu-HU" sz="2000" dirty="0" smtClean="0"/>
              <a:t> (2020 szeptember)</a:t>
            </a:r>
          </a:p>
          <a:p>
            <a:r>
              <a:rPr lang="hu-HU" sz="2000" dirty="0" smtClean="0"/>
              <a:t>Tisztújítás</a:t>
            </a:r>
          </a:p>
          <a:p>
            <a:r>
              <a:rPr lang="hu-HU" sz="2000" dirty="0" smtClean="0"/>
              <a:t>Bíróság a beszámolóinkat elfogadta, banki intézés  a vírus miatt várat magára</a:t>
            </a:r>
          </a:p>
          <a:p>
            <a:r>
              <a:rPr lang="hu-HU" sz="2000" dirty="0" smtClean="0"/>
              <a:t>Kitüntetések átadását a szakmai  napokra halasztottuk (ami aztán elmaradt)</a:t>
            </a:r>
          </a:p>
          <a:p>
            <a:pPr>
              <a:buNone/>
            </a:pPr>
            <a:r>
              <a:rPr lang="hu-HU" sz="2000" b="1" dirty="0" smtClean="0"/>
              <a:t>Elnökségi ülések</a:t>
            </a:r>
          </a:p>
          <a:p>
            <a:r>
              <a:rPr lang="hu-HU" sz="2000" dirty="0" smtClean="0"/>
              <a:t>Öt elnökségi ülés, javult az írásos előterjesztések aránya (FB javaslat)</a:t>
            </a:r>
          </a:p>
          <a:p>
            <a:r>
              <a:rPr lang="hu-HU" sz="2000" dirty="0" err="1" smtClean="0"/>
              <a:t>FB-vel</a:t>
            </a:r>
            <a:r>
              <a:rPr lang="hu-HU" sz="2000" dirty="0" smtClean="0"/>
              <a:t> jó együttműködés, legalább két fővel minden ülésen részt  vettek </a:t>
            </a:r>
          </a:p>
          <a:p>
            <a:r>
              <a:rPr lang="hu-HU" sz="2000" dirty="0" smtClean="0"/>
              <a:t>Jegyzőkönyvek többsége nem készült el, határozatokat vezetjük</a:t>
            </a:r>
          </a:p>
          <a:p>
            <a:r>
              <a:rPr lang="hu-HU" sz="2000" dirty="0" smtClean="0"/>
              <a:t>Az ülések nyilvánosak, de kevés külsős érdeklődő</a:t>
            </a:r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Szervezet és működés II.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7606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sz="2000" b="1" dirty="0" smtClean="0"/>
              <a:t>Szabályzatok</a:t>
            </a:r>
          </a:p>
          <a:p>
            <a:r>
              <a:rPr lang="hu-HU" sz="2000" dirty="0" err="1" smtClean="0"/>
              <a:t>SzMSz</a:t>
            </a:r>
            <a:r>
              <a:rPr lang="hu-HU" sz="2000" dirty="0" smtClean="0"/>
              <a:t> továbbra se készült el, a bonyolult év felemésztette az erőforrásokat</a:t>
            </a:r>
          </a:p>
          <a:p>
            <a:r>
              <a:rPr lang="hu-HU" sz="2000" dirty="0" smtClean="0"/>
              <a:t>Alapszabály módosításra átfogó javaslat nem készült</a:t>
            </a:r>
          </a:p>
          <a:p>
            <a:pPr>
              <a:buNone/>
            </a:pPr>
            <a:r>
              <a:rPr lang="hu-HU" sz="2000" b="1" dirty="0" smtClean="0"/>
              <a:t>Tagság más szervezetekben</a:t>
            </a:r>
          </a:p>
          <a:p>
            <a:r>
              <a:rPr lang="hu-HU" sz="2000" dirty="0" smtClean="0"/>
              <a:t>UIS, FSE, </a:t>
            </a:r>
            <a:r>
              <a:rPr lang="hu-HU" sz="2000" dirty="0" err="1" smtClean="0"/>
              <a:t>MTSz</a:t>
            </a:r>
            <a:r>
              <a:rPr lang="hu-HU" sz="2000" dirty="0" smtClean="0"/>
              <a:t> </a:t>
            </a:r>
            <a:r>
              <a:rPr lang="hu-HU" sz="2000" dirty="0" smtClean="0">
                <a:sym typeface="Wingdings" pitchFamily="2" charset="2"/>
              </a:rPr>
              <a:t> 2020-ban 159.000 Ft-ba kerül</a:t>
            </a:r>
          </a:p>
          <a:p>
            <a:r>
              <a:rPr lang="hu-HU" sz="2000" dirty="0" smtClean="0">
                <a:sym typeface="Wingdings" pitchFamily="2" charset="2"/>
              </a:rPr>
              <a:t>Jó páran léptek be azért, mert az UIS tagság alapján igazolást tudunk adni külföldi expedíciókhoz, vagy az </a:t>
            </a:r>
            <a:r>
              <a:rPr lang="hu-HU" sz="2000" dirty="0" err="1" smtClean="0">
                <a:sym typeface="Wingdings" pitchFamily="2" charset="2"/>
              </a:rPr>
              <a:t>MTSz</a:t>
            </a:r>
            <a:r>
              <a:rPr lang="hu-HU" sz="2000" dirty="0" smtClean="0">
                <a:sym typeface="Wingdings" pitchFamily="2" charset="2"/>
              </a:rPr>
              <a:t> kedvezmények miatt</a:t>
            </a:r>
          </a:p>
          <a:p>
            <a:pPr>
              <a:buNone/>
            </a:pPr>
            <a:r>
              <a:rPr lang="hu-HU" sz="2000" b="1" dirty="0" smtClean="0"/>
              <a:t>Szakosztályok</a:t>
            </a:r>
          </a:p>
          <a:p>
            <a:r>
              <a:rPr lang="hu-HU" sz="2000" dirty="0" smtClean="0"/>
              <a:t>Szakosztályok szervezeti hátterét adjuk: pénzügyi feladatok, könyvelés, </a:t>
            </a:r>
            <a:r>
              <a:rPr lang="hu-HU" sz="2000" dirty="0" err="1" smtClean="0"/>
              <a:t>beszámolókészítés</a:t>
            </a:r>
            <a:r>
              <a:rPr lang="hu-HU" sz="2000" dirty="0" smtClean="0"/>
              <a:t>, jogi háttér, iroda, bankszámla, engedélykérelmek stb.</a:t>
            </a:r>
          </a:p>
          <a:p>
            <a:r>
              <a:rPr lang="hu-HU" sz="2000" dirty="0" smtClean="0"/>
              <a:t>Szakosztályi beszámolók  évente begyűjtve, érdeklődőknek elérhetők</a:t>
            </a:r>
          </a:p>
          <a:p>
            <a:r>
              <a:rPr lang="hu-HU" sz="2000" dirty="0" smtClean="0"/>
              <a:t>A </a:t>
            </a:r>
            <a:r>
              <a:rPr lang="hu-HU" sz="2000" dirty="0" err="1" smtClean="0"/>
              <a:t>Vulkánszpeleológiai</a:t>
            </a:r>
            <a:r>
              <a:rPr lang="hu-HU" sz="2000" dirty="0" smtClean="0"/>
              <a:t> Szakosztály </a:t>
            </a:r>
            <a:r>
              <a:rPr lang="hu-HU" sz="2000" dirty="0" err="1" smtClean="0"/>
              <a:t>Eszterhás</a:t>
            </a:r>
            <a:r>
              <a:rPr lang="hu-HU" sz="2000" dirty="0" smtClean="0"/>
              <a:t> István halálával megszűnt</a:t>
            </a:r>
          </a:p>
          <a:p>
            <a:r>
              <a:rPr lang="hu-HU" sz="2000" dirty="0" smtClean="0"/>
              <a:t>MKBT/</a:t>
            </a:r>
            <a:r>
              <a:rPr lang="hu-HU" sz="2000" dirty="0" err="1" smtClean="0"/>
              <a:t>Törész</a:t>
            </a:r>
            <a:r>
              <a:rPr lang="hu-HU" sz="2000" dirty="0" smtClean="0"/>
              <a:t> együttműködési megállapodás </a:t>
            </a:r>
            <a:r>
              <a:rPr lang="hu-HU" sz="2000" dirty="0" err="1" smtClean="0"/>
              <a:t>MNM-mal</a:t>
            </a:r>
            <a:r>
              <a:rPr lang="hu-HU" sz="2000" dirty="0" smtClean="0"/>
              <a:t> és </a:t>
            </a:r>
            <a:r>
              <a:rPr lang="hu-HU" sz="2000" dirty="0" err="1" smtClean="0"/>
              <a:t>ELTÉ-vel</a:t>
            </a:r>
            <a:endParaRPr lang="hu-HU" sz="2000" dirty="0" smtClean="0"/>
          </a:p>
          <a:p>
            <a:r>
              <a:rPr lang="hu-HU" sz="2000" dirty="0" smtClean="0"/>
              <a:t>Oktatási Szakosztály: </a:t>
            </a:r>
          </a:p>
          <a:p>
            <a:pPr lvl="1"/>
            <a:r>
              <a:rPr lang="hu-HU" sz="1800" dirty="0" err="1" smtClean="0"/>
              <a:t>kutvez</a:t>
            </a:r>
            <a:r>
              <a:rPr lang="hu-HU" sz="1800" dirty="0" smtClean="0"/>
              <a:t>. záróvizsga, T1+T2 tanfolyam, minden egyéb </a:t>
            </a:r>
            <a:r>
              <a:rPr lang="hu-HU" sz="1800" dirty="0" err="1" smtClean="0"/>
              <a:t>Covid</a:t>
            </a:r>
            <a:r>
              <a:rPr lang="hu-HU" sz="1800" dirty="0" smtClean="0"/>
              <a:t> miatt elmaradt</a:t>
            </a:r>
          </a:p>
          <a:p>
            <a:pPr lvl="1"/>
            <a:r>
              <a:rPr lang="hu-HU" sz="1800" dirty="0" err="1" smtClean="0"/>
              <a:t>újraintegráció</a:t>
            </a:r>
            <a:r>
              <a:rPr lang="hu-HU" sz="1800" dirty="0" smtClean="0"/>
              <a:t> utáni működés, könyvelés, bizonylatolás, engedélykérelmek beadása stb. zavartalan</a:t>
            </a:r>
          </a:p>
          <a:p>
            <a:endParaRPr lang="hu-HU" sz="2000" dirty="0" smtClean="0"/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  <a:p>
            <a:pPr>
              <a:buNone/>
            </a:pPr>
            <a:endParaRPr lang="hu-HU" sz="2000" b="1" dirty="0" smtClean="0">
              <a:solidFill>
                <a:srgbClr val="002060"/>
              </a:solidFill>
              <a:sym typeface="Wingdings" pitchFamily="2" charset="2"/>
            </a:endParaRPr>
          </a:p>
          <a:p>
            <a:pPr>
              <a:buNone/>
            </a:pPr>
            <a:endParaRPr lang="hu-HU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Szakosztályok</a:t>
            </a:r>
            <a:endParaRPr lang="hu-HU" sz="3200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/>
        </p:nvGraphicFramePr>
        <p:xfrm>
          <a:off x="251520" y="908719"/>
          <a:ext cx="8892481" cy="5198471"/>
        </p:xfrm>
        <a:graphic>
          <a:graphicData uri="http://schemas.openxmlformats.org/drawingml/2006/table">
            <a:tbl>
              <a:tblPr/>
              <a:tblGrid>
                <a:gridCol w="3120169"/>
                <a:gridCol w="3144527"/>
                <a:gridCol w="2627785"/>
              </a:tblGrid>
              <a:tr h="79208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Szakosztály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Vezető/kapcsolattartó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Taglétszám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(2020-ban </a:t>
                      </a:r>
                      <a:r>
                        <a:rPr lang="hu-HU" sz="2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MKBT tag)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05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MKBT </a:t>
                      </a:r>
                      <a:r>
                        <a:rPr lang="hu-HU" sz="20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Vulkánszpeleológiai</a:t>
                      </a: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Kollektíva -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megszűnt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Eszterhás</a:t>
                      </a: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István  </a:t>
                      </a:r>
                      <a:r>
                        <a:rPr lang="hu-HU" sz="4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†</a:t>
                      </a:r>
                      <a:endParaRPr lang="hu-HU" sz="4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Nem adtak le jelentést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1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MKBT Oktatási Szakosztály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Börcsök Péter / Hegedűs András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47 (16)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20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i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MKBT VEROCS Mozgás- és Élményterápiás Szakosztály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i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Faragó Tamás / Keresztes Anikó, Köblös Gabriella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hu-HU" sz="2000" i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 </a:t>
                      </a:r>
                      <a:r>
                        <a:rPr lang="hu-HU" sz="2000" i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(8)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76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Cave</a:t>
                      </a: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20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Kids</a:t>
                      </a: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Országhatáron Kívüli Geológiai Túrákat Szervező Szakosztály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Gyuricza Endre Sámuel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27(8)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21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Történeti és Régészeti Szakosztály (TöRéSz)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Szeredi Anna / Nyírő Ádám Artúr</a:t>
                      </a: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 (8)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281" marR="68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Szervezet és működés III.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b="1" dirty="0" smtClean="0"/>
              <a:t>Pénzügyek átláthatósága, könyvelés</a:t>
            </a:r>
            <a:endParaRPr lang="hu-HU" sz="2000" dirty="0" smtClean="0"/>
          </a:p>
          <a:p>
            <a:r>
              <a:rPr lang="hu-HU" sz="2000" dirty="0" smtClean="0"/>
              <a:t>Könyvelővel (</a:t>
            </a:r>
            <a:r>
              <a:rPr lang="hu-HU" sz="2000" dirty="0" err="1" smtClean="0"/>
              <a:t>Tax</a:t>
            </a:r>
            <a:r>
              <a:rPr lang="hu-HU" sz="2000" dirty="0" smtClean="0"/>
              <a:t> Band Kft.)  jó együttműködés, elégedettek vagyunk munkájukkal. </a:t>
            </a:r>
          </a:p>
          <a:p>
            <a:r>
              <a:rPr lang="hu-HU" sz="2000" dirty="0" smtClean="0"/>
              <a:t>Témaszámos rendszer következetes alkalmazása a bizonylatokon (és javarészt a könyvelésben) </a:t>
            </a:r>
            <a:r>
              <a:rPr lang="hu-HU" sz="2000" dirty="0" smtClean="0">
                <a:sym typeface="Wingdings" pitchFamily="2" charset="2"/>
              </a:rPr>
              <a:t> feladatok és saját rendezvények pénzügyi mérlege átlátható. </a:t>
            </a:r>
          </a:p>
          <a:p>
            <a:r>
              <a:rPr lang="hu-HU" sz="2000" dirty="0" smtClean="0"/>
              <a:t>Leltár </a:t>
            </a:r>
          </a:p>
          <a:p>
            <a:r>
              <a:rPr lang="hu-HU" sz="2000" dirty="0" smtClean="0"/>
              <a:t>Időbeli elhatárolások következetes alkalmazása </a:t>
            </a:r>
          </a:p>
          <a:p>
            <a:r>
              <a:rPr lang="hu-HU" sz="2000" dirty="0" smtClean="0"/>
              <a:t>Részletes bizonylat nyilvántartás felhőben (ügyvezető titkár és főtitkár látja). Minden bizonylat </a:t>
            </a:r>
            <a:r>
              <a:rPr lang="hu-HU" sz="2000" dirty="0" err="1" smtClean="0"/>
              <a:t>beszkennelve</a:t>
            </a:r>
            <a:r>
              <a:rPr lang="hu-HU" sz="2000" dirty="0" smtClean="0"/>
              <a:t>. Évi &gt;1000 bizonylat!</a:t>
            </a:r>
          </a:p>
          <a:p>
            <a:pPr>
              <a:buNone/>
            </a:pPr>
            <a:r>
              <a:rPr lang="hu-HU" sz="2000" b="1" dirty="0" smtClean="0"/>
              <a:t>Iroda / székhely</a:t>
            </a:r>
          </a:p>
          <a:p>
            <a:r>
              <a:rPr lang="hu-HU" sz="2000" dirty="0" smtClean="0"/>
              <a:t>Magas bérleti díj (nő!), rossz körülmények (pl. szellőzés hiánya), nem minden funkció fér el (tárgyaló, raktár)</a:t>
            </a:r>
          </a:p>
          <a:p>
            <a:r>
              <a:rPr lang="hu-HU" sz="2000" dirty="0" smtClean="0"/>
              <a:t>Több ötlet felmerült, de még nem találtunk megfelelő pótlást</a:t>
            </a:r>
          </a:p>
          <a:p>
            <a:r>
              <a:rPr lang="hu-HU" sz="2000" b="1" dirty="0" smtClean="0"/>
              <a:t>Évi több mint 1 millió Ft-ot</a:t>
            </a:r>
            <a:r>
              <a:rPr lang="hu-HU" sz="2000" dirty="0" smtClean="0"/>
              <a:t> spórolhatnánk és fordíthatnánk a kutatás támogatására</a:t>
            </a:r>
          </a:p>
          <a:p>
            <a:pPr>
              <a:buNone/>
            </a:pPr>
            <a:endParaRPr lang="hu-HU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hu-HU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Kommunikáció I.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u-HU" sz="2000" b="1" dirty="0" smtClean="0"/>
              <a:t>Társulati tagság, barlangász-közösség felé</a:t>
            </a:r>
            <a:endParaRPr lang="hu-HU" sz="2000" dirty="0" smtClean="0"/>
          </a:p>
          <a:p>
            <a:pPr>
              <a:buNone/>
            </a:pPr>
            <a:r>
              <a:rPr lang="hu-HU" sz="2000" b="1" dirty="0" smtClean="0"/>
              <a:t>Honlap</a:t>
            </a:r>
          </a:p>
          <a:p>
            <a:pPr>
              <a:buNone/>
            </a:pPr>
            <a:r>
              <a:rPr lang="hu-HU" sz="2000" dirty="0" err="1" smtClean="0"/>
              <a:t>Hekkertámadások</a:t>
            </a:r>
            <a:r>
              <a:rPr lang="hu-HU" sz="2000" dirty="0" smtClean="0"/>
              <a:t> önkéntes felajánlásnak köszönhetőek kiküszöbölve</a:t>
            </a:r>
          </a:p>
          <a:p>
            <a:pPr>
              <a:buNone/>
            </a:pPr>
            <a:r>
              <a:rPr lang="hu-HU" sz="2000" dirty="0" smtClean="0">
                <a:sym typeface="Wingdings" pitchFamily="2" charset="2"/>
              </a:rPr>
              <a:t>Újratervezés szükséges, nincs meg a kezdő hórukkhoz a kellő egyszeri energia  2021 májusában pályázat a honlap korszerűsítésre</a:t>
            </a:r>
            <a:endParaRPr lang="hu-HU" sz="2000" b="1" dirty="0" smtClean="0"/>
          </a:p>
          <a:p>
            <a:pPr>
              <a:buNone/>
            </a:pPr>
            <a:r>
              <a:rPr lang="hu-HU" sz="2000" b="1" dirty="0" smtClean="0"/>
              <a:t>Online kommunikáció</a:t>
            </a:r>
          </a:p>
          <a:p>
            <a:r>
              <a:rPr lang="hu-HU" sz="2000" dirty="0" err="1" smtClean="0"/>
              <a:t>Barlang.hu</a:t>
            </a:r>
            <a:r>
              <a:rPr lang="hu-HU" sz="2000" dirty="0" smtClean="0"/>
              <a:t> rendezvénynaptár  működik</a:t>
            </a:r>
          </a:p>
          <a:p>
            <a:r>
              <a:rPr lang="hu-HU" sz="2000" dirty="0" smtClean="0"/>
              <a:t>Kommunikációs csatornák (honlap, tájékoztató, </a:t>
            </a:r>
            <a:r>
              <a:rPr lang="hu-HU" sz="2000" dirty="0" err="1" smtClean="0"/>
              <a:t>levlista</a:t>
            </a:r>
            <a:r>
              <a:rPr lang="hu-HU" sz="2000" dirty="0" smtClean="0"/>
              <a:t>, FB) összehangolása sokat </a:t>
            </a:r>
            <a:r>
              <a:rPr lang="hu-HU" sz="2000" dirty="0" smtClean="0">
                <a:solidFill>
                  <a:srgbClr val="002060"/>
                </a:solidFill>
              </a:rPr>
              <a:t>javult, több elnökségi tag vállal szerepet</a:t>
            </a:r>
          </a:p>
          <a:p>
            <a:pPr>
              <a:buNone/>
            </a:pPr>
            <a:r>
              <a:rPr lang="hu-HU" sz="2000" b="1" dirty="0" smtClean="0"/>
              <a:t>Tájékoztató</a:t>
            </a:r>
          </a:p>
          <a:p>
            <a:r>
              <a:rPr lang="hu-HU" sz="2000" dirty="0" smtClean="0">
                <a:sym typeface="Wingdings" pitchFamily="2" charset="2"/>
              </a:rPr>
              <a:t>Több szám összevontan jelent meg és mindig késik</a:t>
            </a:r>
          </a:p>
          <a:p>
            <a:r>
              <a:rPr lang="hu-HU" sz="2000" dirty="0" smtClean="0">
                <a:sym typeface="Wingdings" pitchFamily="2" charset="2"/>
              </a:rPr>
              <a:t>A legtöbb cikket az ügyvezető titkár és főtitkár írja meg, kevés a tagság által küldött anyag</a:t>
            </a:r>
          </a:p>
          <a:p>
            <a:r>
              <a:rPr lang="hu-HU" sz="2000" dirty="0" smtClean="0">
                <a:sym typeface="Wingdings" pitchFamily="2" charset="2"/>
              </a:rPr>
              <a:t>Több feltárási hír a kutatók kitartó nyüstölése árán</a:t>
            </a:r>
          </a:p>
          <a:p>
            <a:r>
              <a:rPr lang="hu-HU" sz="2000" dirty="0" smtClean="0">
                <a:sym typeface="Wingdings" pitchFamily="2" charset="2"/>
              </a:rPr>
              <a:t>A feladatra segítőket keresünk, de alig akad</a:t>
            </a:r>
          </a:p>
          <a:p>
            <a:endParaRPr lang="hu-HU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hu-HU" sz="3200" dirty="0" smtClean="0"/>
              <a:t>Kommunikáció II.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528" y="620688"/>
            <a:ext cx="8820472" cy="5976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u-HU" sz="2000" b="1" dirty="0" smtClean="0"/>
              <a:t>Társulati tagság, barlangász-közösség felé</a:t>
            </a:r>
            <a:endParaRPr lang="hu-HU" sz="2000" dirty="0" smtClean="0"/>
          </a:p>
          <a:p>
            <a:pPr>
              <a:buNone/>
            </a:pPr>
            <a:endParaRPr lang="hu-HU" sz="2000" b="1" dirty="0" smtClean="0">
              <a:sym typeface="Wingdings" pitchFamily="2" charset="2"/>
            </a:endParaRPr>
          </a:p>
          <a:p>
            <a:pPr>
              <a:buNone/>
            </a:pPr>
            <a:r>
              <a:rPr lang="hu-HU" sz="2000" b="1" dirty="0" smtClean="0">
                <a:sym typeface="Wingdings" pitchFamily="2" charset="2"/>
              </a:rPr>
              <a:t>Karszt- és Barlang</a:t>
            </a:r>
          </a:p>
          <a:p>
            <a:r>
              <a:rPr lang="hu-HU" sz="2000" dirty="0" smtClean="0">
                <a:sym typeface="Wingdings" pitchFamily="2" charset="2"/>
              </a:rPr>
              <a:t>Faraday adománynak köszönhetően pótolni tudjuk az elmaradásokat. </a:t>
            </a:r>
          </a:p>
          <a:p>
            <a:r>
              <a:rPr lang="hu-HU" sz="2000" dirty="0" smtClean="0">
                <a:sym typeface="Wingdings" pitchFamily="2" charset="2"/>
              </a:rPr>
              <a:t>Nagyon sok erőfeszítést igényel a cikkek összegyűjtése, holott mindenkinek érdeke, hogy a jövő kutatói megtalálják a mostani  eredményeket.</a:t>
            </a:r>
          </a:p>
          <a:p>
            <a:r>
              <a:rPr lang="hu-HU" sz="2000" u="sng" dirty="0" err="1" smtClean="0">
                <a:sym typeface="Wingdings" pitchFamily="2" charset="2"/>
              </a:rPr>
              <a:t>Hazslinszky</a:t>
            </a:r>
            <a:r>
              <a:rPr lang="hu-HU" sz="2000" u="sng" dirty="0" smtClean="0">
                <a:sym typeface="Wingdings" pitchFamily="2" charset="2"/>
              </a:rPr>
              <a:t> 85 különszám</a:t>
            </a:r>
            <a:r>
              <a:rPr lang="hu-HU" sz="2000" dirty="0" smtClean="0">
                <a:sym typeface="Wingdings" pitchFamily="2" charset="2"/>
              </a:rPr>
              <a:t>: még mindig vannak eladható példányok</a:t>
            </a:r>
          </a:p>
          <a:p>
            <a:r>
              <a:rPr lang="hu-HU" sz="2000" u="sng" dirty="0" smtClean="0">
                <a:sym typeface="Wingdings" pitchFamily="2" charset="2"/>
              </a:rPr>
              <a:t>2015-2016 </a:t>
            </a:r>
            <a:r>
              <a:rPr lang="hu-HU" sz="2000" dirty="0" smtClean="0">
                <a:sym typeface="Wingdings" pitchFamily="2" charset="2"/>
              </a:rPr>
              <a:t>számot a vírushelyzet miatt még mindig sokan nem vették át (a postázás viszont drága…)</a:t>
            </a:r>
          </a:p>
          <a:p>
            <a:r>
              <a:rPr lang="hu-HU" sz="2000" u="sng" dirty="0" smtClean="0">
                <a:sym typeface="Wingdings" pitchFamily="2" charset="2"/>
              </a:rPr>
              <a:t>2017-2018 </a:t>
            </a:r>
            <a:r>
              <a:rPr lang="hu-HU" sz="2000" dirty="0" smtClean="0">
                <a:sym typeface="Wingdings" pitchFamily="2" charset="2"/>
              </a:rPr>
              <a:t>szerkesztés folyamatban (Nóra </a:t>
            </a:r>
            <a:r>
              <a:rPr lang="hu-HU" sz="2000" dirty="0" err="1" smtClean="0">
                <a:sym typeface="Wingdings" pitchFamily="2" charset="2"/>
              </a:rPr>
              <a:t>sé</a:t>
            </a:r>
            <a:r>
              <a:rPr lang="hu-HU" sz="2000" dirty="0" smtClean="0">
                <a:sym typeface="Wingdings" pitchFamily="2" charset="2"/>
              </a:rPr>
              <a:t> Tamás), megjelenés várhatóan júniusban, nagyon sok erőfeszítéssel sok feltárásról szóló cikket gyűjtöttünk</a:t>
            </a:r>
          </a:p>
          <a:p>
            <a:r>
              <a:rPr lang="hu-HU" sz="2000" u="sng" dirty="0" smtClean="0">
                <a:sym typeface="Wingdings" pitchFamily="2" charset="2"/>
              </a:rPr>
              <a:t>2019-2020 </a:t>
            </a:r>
            <a:r>
              <a:rPr lang="hu-HU" sz="2000" dirty="0" smtClean="0">
                <a:sym typeface="Wingdings" pitchFamily="2" charset="2"/>
              </a:rPr>
              <a:t>számhoz új szerkesztőbizottság (Szabó Zoli koordinál), anyaggyűjtés folyamatban, megújult külső (2021-ben pályáztunk rá), nyomtatott példány terv szerint csak költségtérítés ellenében (tagságot erről nyilatkoztatjuk)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hu-HU" sz="3200" dirty="0" smtClean="0"/>
              <a:t>Kommunikáció III.</a:t>
            </a:r>
            <a:endParaRPr lang="hu-HU" sz="27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33518" y="836712"/>
            <a:ext cx="8676964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b="1" dirty="0" smtClean="0"/>
              <a:t>Társulati tagság, barlangász-közösség felé </a:t>
            </a:r>
          </a:p>
          <a:p>
            <a:r>
              <a:rPr lang="hu-HU" sz="2000" b="1" dirty="0" smtClean="0">
                <a:sym typeface="Wingdings" pitchFamily="2" charset="2"/>
              </a:rPr>
              <a:t>Díjfelajánlások rendezvényekre : </a:t>
            </a:r>
            <a:r>
              <a:rPr lang="hu-HU" sz="2000" dirty="0" smtClean="0">
                <a:solidFill>
                  <a:srgbClr val="FF0000"/>
                </a:solidFill>
                <a:sym typeface="Wingdings" pitchFamily="2" charset="2"/>
              </a:rPr>
              <a:t>Mi kutyánk kölyke díj a legjobb </a:t>
            </a:r>
            <a:r>
              <a:rPr lang="hu-HU" sz="2000" dirty="0" err="1" smtClean="0">
                <a:solidFill>
                  <a:srgbClr val="FF0000"/>
                </a:solidFill>
                <a:sym typeface="Wingdings" pitchFamily="2" charset="2"/>
              </a:rPr>
              <a:t>alapfokúsnak</a:t>
            </a:r>
            <a:r>
              <a:rPr lang="hu-HU" sz="2000" dirty="0" smtClean="0">
                <a:solidFill>
                  <a:srgbClr val="FF0000"/>
                </a:solidFill>
                <a:sym typeface="Wingdings" pitchFamily="2" charset="2"/>
              </a:rPr>
              <a:t>  és versenydíjak (Hágó, </a:t>
            </a:r>
            <a:r>
              <a:rPr lang="hu-HU" sz="2000" dirty="0" err="1" smtClean="0">
                <a:solidFill>
                  <a:srgbClr val="FF0000"/>
                </a:solidFill>
                <a:sym typeface="Wingdings" pitchFamily="2" charset="2"/>
              </a:rPr>
              <a:t>Bgnap</a:t>
            </a:r>
            <a:r>
              <a:rPr lang="hu-HU" sz="2000" dirty="0" smtClean="0">
                <a:solidFill>
                  <a:srgbClr val="FF0000"/>
                </a:solidFill>
                <a:sym typeface="Wingdings" pitchFamily="2" charset="2"/>
              </a:rPr>
              <a:t>, Lakatos) elmaradtak</a:t>
            </a:r>
            <a:r>
              <a:rPr lang="hu-HU" sz="2000" dirty="0" smtClean="0">
                <a:sym typeface="Wingdings" pitchFamily="2" charset="2"/>
              </a:rPr>
              <a:t>; Víz Világnapi  </a:t>
            </a:r>
            <a:r>
              <a:rPr lang="hu-HU" sz="2000" dirty="0" err="1" smtClean="0">
                <a:sym typeface="Wingdings" pitchFamily="2" charset="2"/>
              </a:rPr>
              <a:t>Fotóposzter</a:t>
            </a:r>
            <a:r>
              <a:rPr lang="hu-HU" sz="2000" dirty="0" smtClean="0">
                <a:sym typeface="Wingdings" pitchFamily="2" charset="2"/>
              </a:rPr>
              <a:t> Pályázat</a:t>
            </a:r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hu-HU" sz="2000" b="1" dirty="0" smtClean="0">
                <a:solidFill>
                  <a:srgbClr val="002060"/>
                </a:solidFill>
              </a:rPr>
              <a:t>Társadalom felé</a:t>
            </a:r>
          </a:p>
          <a:p>
            <a:r>
              <a:rPr lang="hu-HU" sz="2000" b="1" dirty="0" smtClean="0"/>
              <a:t>Megjelenés külső rendezvényeken  - </a:t>
            </a:r>
            <a:r>
              <a:rPr lang="hu-HU" sz="2000" b="1" dirty="0" smtClean="0">
                <a:solidFill>
                  <a:srgbClr val="FF0000"/>
                </a:solidFill>
              </a:rPr>
              <a:t>elmaradt</a:t>
            </a:r>
          </a:p>
          <a:p>
            <a:r>
              <a:rPr lang="hu-HU" sz="2000" b="1" dirty="0" smtClean="0"/>
              <a:t>Zöld Forrás pályázatból játék és ismeretterjesztő anyag fejlesztés</a:t>
            </a:r>
          </a:p>
          <a:p>
            <a:pPr lvl="1"/>
            <a:r>
              <a:rPr lang="hu-HU" sz="2000" b="1" dirty="0" smtClean="0"/>
              <a:t>„</a:t>
            </a:r>
            <a:r>
              <a:rPr lang="hu-HU" sz="2000" dirty="0" smtClean="0"/>
              <a:t>Karsztok Világa” oktatócsomag ovisoknak és kisiskolásoknak (színes borító útmutatóval, fénymásolható munkalapok, online játékok) – Köblös Gabi, Lénárt </a:t>
            </a:r>
            <a:r>
              <a:rPr lang="hu-HU" sz="2000" dirty="0" err="1" smtClean="0"/>
              <a:t>Ibszi</a:t>
            </a:r>
            <a:r>
              <a:rPr lang="hu-HU" sz="2000" dirty="0" smtClean="0"/>
              <a:t>, </a:t>
            </a:r>
            <a:r>
              <a:rPr lang="hu-HU" sz="2000" dirty="0" err="1" smtClean="0"/>
              <a:t>Csépe-Muladi</a:t>
            </a:r>
            <a:r>
              <a:rPr lang="hu-HU" sz="2000" dirty="0" smtClean="0"/>
              <a:t> házaspár</a:t>
            </a:r>
          </a:p>
          <a:p>
            <a:pPr lvl="1"/>
            <a:r>
              <a:rPr lang="hu-HU" sz="2000" dirty="0" smtClean="0"/>
              <a:t>Molinó barlangi élőhelyekről, ráilleszthető állatfigurákkal, barlang-kirakó, képződményekkel (Zsoldos Márton természetfestő munkái)</a:t>
            </a:r>
          </a:p>
          <a:p>
            <a:pPr lvl="1"/>
            <a:r>
              <a:rPr lang="hu-HU" sz="2000" dirty="0" smtClean="0"/>
              <a:t>Termálkarszt térmodell, világítós, barlangra leselkedő  veszélyeket is bemutató - </a:t>
            </a:r>
            <a:r>
              <a:rPr lang="hu-HU" sz="2000" dirty="0" err="1" smtClean="0"/>
              <a:t>SzabóZé</a:t>
            </a:r>
            <a:endParaRPr lang="hu-HU" sz="2000" dirty="0" smtClean="0"/>
          </a:p>
          <a:p>
            <a:pPr lvl="1"/>
            <a:r>
              <a:rPr lang="hu-HU" sz="2000" dirty="0" smtClean="0"/>
              <a:t>Minden elem időjárásálló, könnyen szállítható, kiskocsi a szállításhoz</a:t>
            </a:r>
          </a:p>
          <a:p>
            <a:pPr lvl="1"/>
            <a:endParaRPr lang="hu-HU" sz="1600" b="1" dirty="0" smtClean="0"/>
          </a:p>
          <a:p>
            <a:pPr lvl="1"/>
            <a:endParaRPr lang="hu-HU" sz="1600" b="1" dirty="0" smtClean="0"/>
          </a:p>
          <a:p>
            <a:endParaRPr lang="hu-HU" sz="2000" b="1" dirty="0" smtClean="0"/>
          </a:p>
          <a:p>
            <a:endParaRPr lang="hu-H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  <a:p>
            <a:pPr>
              <a:buNone/>
            </a:pPr>
            <a:endParaRPr lang="hu-HU" sz="20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</TotalTime>
  <Words>2182</Words>
  <Application>Microsoft Office PowerPoint</Application>
  <PresentationFormat>Diavetítés a képernyőre (4:3 oldalarány)</PresentationFormat>
  <Paragraphs>421</Paragraphs>
  <Slides>22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Office-téma</vt:lpstr>
      <vt:lpstr>2020. évi főtitkári beszámoló</vt:lpstr>
      <vt:lpstr>Mit ad nekünk az MKBT? – és mi maradt el a Covid miatt 2020-ban </vt:lpstr>
      <vt:lpstr>Szervezet és működés I.</vt:lpstr>
      <vt:lpstr>Szervezet és működés II.</vt:lpstr>
      <vt:lpstr>Szakosztályok</vt:lpstr>
      <vt:lpstr>Szervezet és működés III.</vt:lpstr>
      <vt:lpstr>Kommunikáció I.</vt:lpstr>
      <vt:lpstr>Kommunikáció II.</vt:lpstr>
      <vt:lpstr>Kommunikáció III.</vt:lpstr>
      <vt:lpstr>PowerPoint bemutató</vt:lpstr>
      <vt:lpstr>PowerPoint bemutató</vt:lpstr>
      <vt:lpstr>PowerPoint bemutató</vt:lpstr>
      <vt:lpstr>Kommunikáció IV.</vt:lpstr>
      <vt:lpstr>Érdekképviselet</vt:lpstr>
      <vt:lpstr>Szakmai munka II. – rendezvények, pályázatok</vt:lpstr>
      <vt:lpstr>Szakmai munka III.</vt:lpstr>
      <vt:lpstr>Gazdálkodás I.</vt:lpstr>
      <vt:lpstr>Gazdálkodás II. – Munkaszámos eredménykimutatás</vt:lpstr>
      <vt:lpstr>Gazdálkodás III: működési költségek</vt:lpstr>
      <vt:lpstr>Gazdálkodás 2020: összefoglalás</vt:lpstr>
      <vt:lpstr>Karszt és Barlang Alapítvány</vt:lpstr>
      <vt:lpstr>Összefoglalás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2017. évi főtitkári beszámoló</dc:title>
  <dc:creator>Barbara Kosztra</dc:creator>
  <cp:lastModifiedBy>Kosztra Barbara</cp:lastModifiedBy>
  <cp:revision>60</cp:revision>
  <dcterms:created xsi:type="dcterms:W3CDTF">2018-04-13T16:43:04Z</dcterms:created>
  <dcterms:modified xsi:type="dcterms:W3CDTF">2021-05-25T11:58:06Z</dcterms:modified>
</cp:coreProperties>
</file>